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handoutMasterIdLst>
    <p:handoutMasterId r:id="rId32"/>
  </p:handoutMasterIdLst>
  <p:sldIdLst>
    <p:sldId id="256" r:id="rId2"/>
    <p:sldId id="258" r:id="rId3"/>
    <p:sldId id="257" r:id="rId4"/>
    <p:sldId id="259" r:id="rId5"/>
    <p:sldId id="265" r:id="rId6"/>
    <p:sldId id="266" r:id="rId7"/>
    <p:sldId id="260" r:id="rId8"/>
    <p:sldId id="267" r:id="rId9"/>
    <p:sldId id="261" r:id="rId10"/>
    <p:sldId id="268" r:id="rId11"/>
    <p:sldId id="262" r:id="rId12"/>
    <p:sldId id="274" r:id="rId13"/>
    <p:sldId id="270" r:id="rId14"/>
    <p:sldId id="271" r:id="rId15"/>
    <p:sldId id="272" r:id="rId16"/>
    <p:sldId id="273" r:id="rId17"/>
    <p:sldId id="269" r:id="rId18"/>
    <p:sldId id="263" r:id="rId19"/>
    <p:sldId id="264" r:id="rId20"/>
    <p:sldId id="275" r:id="rId21"/>
    <p:sldId id="276" r:id="rId22"/>
    <p:sldId id="279" r:id="rId23"/>
    <p:sldId id="282" r:id="rId24"/>
    <p:sldId id="280" r:id="rId25"/>
    <p:sldId id="281" r:id="rId26"/>
    <p:sldId id="283" r:id="rId27"/>
    <p:sldId id="284" r:id="rId28"/>
    <p:sldId id="285" r:id="rId29"/>
    <p:sldId id="286" r:id="rId30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78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>
            <a:extLst>
              <a:ext uri="{FF2B5EF4-FFF2-40B4-BE49-F238E27FC236}">
                <a16:creationId xmlns:a16="http://schemas.microsoft.com/office/drawing/2014/main" id="{E7660C53-B7FB-4DB3-AA28-5B483580545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B3118154-65DE-4160-9664-C5A36F6D031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1DB0E8-D360-4CA8-B8A1-6CB786447119}" type="datetimeFigureOut">
              <a:rPr lang="pl-PL" smtClean="0"/>
              <a:t>20.10.2021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66AF7C4C-3F40-4D0A-9327-AC45BDD8353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1378C866-A7CF-4D2A-A706-89621FFEE21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A89120-7AC6-40E3-80FD-1AF36EDB6A8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60897630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FD2158-AD9B-4BD1-B891-674F4274E96F}" type="datetimeFigureOut">
              <a:rPr lang="pl-PL" smtClean="0"/>
              <a:t>20.10.2021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0E5C75-EC33-48CB-9CF4-0F1DE174ABF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0741423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8BC0C45-7324-4471-8BDF-B488DBD9EF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59A6AC7B-C464-4B73-A289-F4E68E79CC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7DAFC2AF-73CC-4446-BA1C-944D909B35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C8DB8-A812-4CEA-A911-BE431A853A2B}" type="datetime1">
              <a:rPr lang="pl-PL" smtClean="0"/>
              <a:t>20.10.2021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D1C29E9B-EF67-4948-94A8-81F88D1795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GPŚ Gabriela Puchalska</a:t>
            </a: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8FB7B88F-BF29-4BE0-9858-C60FC8D3B1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E071F-8A9C-450A-9156-488B8C204B9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215621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3870F20-2B6A-4F42-9185-252DE1951D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ED22ADF-154C-4508-9E2D-EEAB6E1C27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836FE52C-B8FE-4219-81FD-B13E64DF7F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D247A-A201-4511-8DFF-D59661959577}" type="datetime1">
              <a:rPr lang="pl-PL" smtClean="0"/>
              <a:t>20.10.2021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1B3970C9-195B-4CD5-8A6D-331C4FD615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GPŚ Gabriela Puchalska</a:t>
            </a: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C4256379-6AC7-45A6-B91D-A358C3C5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E071F-8A9C-450A-9156-488B8C204B9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626999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C8F374B-95D2-477E-ADE3-2607546A8C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2611BA83-4525-4EB8-9675-F2A3064460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2F5D3DDB-46AF-4429-A786-895F9BD0FA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3C8BB-DBC4-4350-9862-7655619C0689}" type="datetime1">
              <a:rPr lang="pl-PL" smtClean="0"/>
              <a:t>20.10.2021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64ED7BE2-DA04-4183-92D3-96B7D8371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GPŚ Gabriela Puchalska</a:t>
            </a: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CDB1FD54-97B9-4FCB-B69D-3A1C1AB9A3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E071F-8A9C-450A-9156-488B8C204B9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389059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27DDFEC-D472-48C6-B2E0-6FD0973B09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45E058F-BF4F-4432-8EA8-5658A1228A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A51A730F-752F-44D9-85A9-16DEEB7F36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83070911-A31C-406C-8DA6-77B4556A6D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3F3BA-8E68-435F-AB82-09CE5B7D75EA}" type="datetime1">
              <a:rPr lang="pl-PL" smtClean="0"/>
              <a:t>20.10.2021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1DC45220-AAB4-4E3D-9014-FD0F927E23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GPŚ Gabriela Puchalska</a:t>
            </a:r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BD4CFD5D-CA8B-4AAE-82E6-9786110B28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E071F-8A9C-450A-9156-488B8C204B9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524432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7F13386-F358-4041-96A4-2FC5A6157E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87B7804E-15E6-491E-B766-474E7E7B59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1E5D2A40-8724-49D2-965E-3A0B115ACE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8DE08949-38D8-49A7-B48E-DB721743F6B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103EABC0-8BE9-417C-84F3-32C66145530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4158E5BA-2BE8-4698-B76B-9FE836B94D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A6DAD-010B-4BEF-8335-45CEB86F9EC4}" type="datetime1">
              <a:rPr lang="pl-PL" smtClean="0"/>
              <a:t>20.10.2021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59731ED9-C555-45B5-8EC9-48D6C269E6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GPŚ Gabriela Puchalska</a:t>
            </a:r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7DD1268E-CC2E-4BE4-AA64-B90AE5E6AA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E071F-8A9C-450A-9156-488B8C204B9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897568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3BC23C9-F684-40EE-A586-08F6D2BC64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6C56905D-86E5-44E3-9ECC-F20186C23E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4DA84-B93F-40B8-BC68-717FAF40FF3F}" type="datetime1">
              <a:rPr lang="pl-PL" smtClean="0"/>
              <a:t>20.10.2021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6DCDA9A5-5E7F-420C-A5C3-B6C495A254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GPŚ Gabriela Puchalska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624EBF0F-9EE6-4C5C-AE15-FFFFEE9236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E071F-8A9C-450A-9156-488B8C204B9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84654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6D3FEA98-A10D-47AA-BD97-CE84DA28AA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C7D96-09C3-48B0-8ABA-49DD0E9781F1}" type="datetime1">
              <a:rPr lang="pl-PL" smtClean="0"/>
              <a:t>20.10.2021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65FC0F03-01D0-4278-A1BB-527F6D4861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GPŚ Gabriela Puchalska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2595CFA5-1B69-46A3-A60F-F18B1AB0FE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E071F-8A9C-450A-9156-488B8C204B9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114439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E4E5E45-8E05-48B0-8AFD-479F249AF8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5B6EE2F-F1A0-47F3-9132-7225625E64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09B664AB-802D-4C5D-83A8-E250EE679C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7AE82646-DF82-4551-890D-078B9296A9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8A2F7-A908-40B8-A51B-F4AF5D53D70E}" type="datetime1">
              <a:rPr lang="pl-PL" smtClean="0"/>
              <a:t>20.10.2021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6910F77E-933C-4C49-A8CD-3AAAD84278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GPŚ Gabriela Puchalska</a:t>
            </a:r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C17F0A9B-396A-4846-BC24-1E4A7433BD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E071F-8A9C-450A-9156-488B8C204B9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22949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31EDC73-7291-4486-8C0E-3F1A90DA18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B2750698-4075-4E9A-9A5C-AC5A45CDE2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9325A410-AB66-4B01-9092-2DBEB4E509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BB4B204B-2B42-456E-9B14-0D11173CDC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71EDAF-FB10-455C-B04F-46AA49FA0319}" type="datetime1">
              <a:rPr lang="pl-PL" smtClean="0"/>
              <a:t>20.10.2021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34EF1128-515F-44E6-A80A-656A4B4154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GPŚ Gabriela Puchalska</a:t>
            </a:r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32BAFB40-5ABB-48EE-8C89-8134E7B467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E071F-8A9C-450A-9156-488B8C204B9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640571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B58265A-ACE1-47FC-B0D2-9BB0B6D298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F21955EB-3D38-445D-969C-D2CFA30D27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5785C379-2372-42A2-BEEC-56D9FC8597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87BF4-8ADD-4B60-A7EB-219969514848}" type="datetime1">
              <a:rPr lang="pl-PL" smtClean="0"/>
              <a:t>20.10.2021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F299196F-8B08-4EF7-9DAF-F72C25FC91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GPŚ Gabriela Puchalska</a:t>
            </a: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F0827297-B80E-4A6F-AF1E-0F03561C79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E071F-8A9C-450A-9156-488B8C204B9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514584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26BC7266-1E95-43DC-89E3-97EDEBFCA1C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58446963-E37C-4129-9C0A-5EB4D95AC3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5E034E1D-C133-4C82-B383-3AB080AEC7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22D0D-610E-4961-91F1-9D5B5751F254}" type="datetime1">
              <a:rPr lang="pl-PL" smtClean="0"/>
              <a:t>20.10.2021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F7357AB8-AB6A-4B07-8519-93FEA11B79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GPŚ Gabriela Puchalska</a:t>
            </a: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9F48F2B-30D3-4044-8D7C-457B1670AB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E071F-8A9C-450A-9156-488B8C204B9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065792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D665FE24-A432-468C-A46C-CA0FF66EB9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DD8BF174-00B8-4BDC-8E35-FA25EE4695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5F36F792-314A-4D7B-9024-EB5BF46F1DB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4C2802-E116-49CE-AE96-82760A66112B}" type="datetime1">
              <a:rPr lang="pl-PL" smtClean="0"/>
              <a:t>20.10.2021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955020C1-BF6D-480D-83C6-FDCA6AFD7C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pl-PL"/>
              <a:t>GPŚ Gabriela Puchalska</a:t>
            </a: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81E8E166-7825-4AE7-92B4-AB649279A6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5E071F-8A9C-450A-9156-488B8C204B9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52795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2F2F52E-8F44-4927-9E28-6EFB869DDA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1600" y="1254125"/>
            <a:ext cx="9144000" cy="3459679"/>
          </a:xfrm>
        </p:spPr>
        <p:txBody>
          <a:bodyPr>
            <a:normAutofit fontScale="9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31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KONCEPCJA </a:t>
            </a:r>
            <a:br>
              <a:rPr lang="pl-PL" sz="31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31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ZWIĘKSZENIA ZDOLNOŚCI RETENCYJNYCH RZEKI ŚWIDER POPRZEZ BUDOWĘ ZBIORNIKA RETENCYJNEGO W M. LATOWICZ, GM. LATOWICZ</a:t>
            </a:r>
            <a:b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pl-PL" dirty="0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1160CA4E-1CC3-4677-9521-392C92E7D6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00175" y="6276974"/>
            <a:ext cx="9144000" cy="228600"/>
          </a:xfrm>
        </p:spPr>
        <p:txBody>
          <a:bodyPr>
            <a:normAutofit fontScale="47500" lnSpcReduction="20000"/>
          </a:bodyPr>
          <a:lstStyle/>
          <a:p>
            <a:pPr algn="r"/>
            <a:r>
              <a:rPr lang="pl-PL" dirty="0"/>
              <a:t>Latowicz, 20 października 2021 r.</a:t>
            </a:r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DAA767BA-36B0-480F-8547-CA1E1A4553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5725" y="266700"/>
            <a:ext cx="4114800" cy="720725"/>
          </a:xfrm>
        </p:spPr>
        <p:txBody>
          <a:bodyPr/>
          <a:lstStyle/>
          <a:p>
            <a:r>
              <a:rPr lang="pl-PL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GPŚ Gabriela Puchalska</a:t>
            </a:r>
          </a:p>
          <a:p>
            <a:r>
              <a:rPr lang="pl-PL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Wieliszew</a:t>
            </a:r>
            <a:endParaRPr lang="pl-PL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CFFA9AC8-F9CA-485E-9B5A-B4B3D74673F4}"/>
              </a:ext>
            </a:extLst>
          </p:cNvPr>
          <p:cNvSpPr txBox="1"/>
          <p:nvPr/>
        </p:nvSpPr>
        <p:spPr>
          <a:xfrm>
            <a:off x="8029575" y="4933950"/>
            <a:ext cx="36004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Gabriela Puchalska i Piotr Śliwiński</a:t>
            </a:r>
          </a:p>
        </p:txBody>
      </p:sp>
    </p:spTree>
    <p:extLst>
      <p:ext uri="{BB962C8B-B14F-4D97-AF65-F5344CB8AC3E}">
        <p14:creationId xmlns:p14="http://schemas.microsoft.com/office/powerpoint/2010/main" val="4849567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: Shape 14">
            <a:extLst>
              <a:ext uri="{FF2B5EF4-FFF2-40B4-BE49-F238E27FC236}">
                <a16:creationId xmlns:a16="http://schemas.microsoft.com/office/drawing/2014/main" id="{B670DBD5-770C-4383-9F54-5B86E86BD5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10277" y="0"/>
            <a:ext cx="9771446" cy="6858000"/>
          </a:xfrm>
          <a:custGeom>
            <a:avLst/>
            <a:gdLst>
              <a:gd name="connsiteX0" fmla="*/ 1422188 w 9771446"/>
              <a:gd name="connsiteY0" fmla="*/ 0 h 6858000"/>
              <a:gd name="connsiteX1" fmla="*/ 8349258 w 9771446"/>
              <a:gd name="connsiteY1" fmla="*/ 0 h 6858000"/>
              <a:gd name="connsiteX2" fmla="*/ 8502224 w 9771446"/>
              <a:gd name="connsiteY2" fmla="*/ 159673 h 6858000"/>
              <a:gd name="connsiteX3" fmla="*/ 9771446 w 9771446"/>
              <a:gd name="connsiteY3" fmla="*/ 3429001 h 6858000"/>
              <a:gd name="connsiteX4" fmla="*/ 8502224 w 9771446"/>
              <a:gd name="connsiteY4" fmla="*/ 6698330 h 6858000"/>
              <a:gd name="connsiteX5" fmla="*/ 8349260 w 9771446"/>
              <a:gd name="connsiteY5" fmla="*/ 6858000 h 6858000"/>
              <a:gd name="connsiteX6" fmla="*/ 1422186 w 9771446"/>
              <a:gd name="connsiteY6" fmla="*/ 6858000 h 6858000"/>
              <a:gd name="connsiteX7" fmla="*/ 1269223 w 9771446"/>
              <a:gd name="connsiteY7" fmla="*/ 6698330 h 6858000"/>
              <a:gd name="connsiteX8" fmla="*/ 0 w 9771446"/>
              <a:gd name="connsiteY8" fmla="*/ 3429001 h 6858000"/>
              <a:gd name="connsiteX9" fmla="*/ 1269223 w 9771446"/>
              <a:gd name="connsiteY9" fmla="*/ 15967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771446" h="6858000">
                <a:moveTo>
                  <a:pt x="1422188" y="0"/>
                </a:moveTo>
                <a:lnTo>
                  <a:pt x="8349258" y="0"/>
                </a:lnTo>
                <a:lnTo>
                  <a:pt x="8502224" y="159673"/>
                </a:lnTo>
                <a:cubicBezTo>
                  <a:pt x="9290813" y="1023162"/>
                  <a:pt x="9771446" y="2170221"/>
                  <a:pt x="9771446" y="3429001"/>
                </a:cubicBezTo>
                <a:cubicBezTo>
                  <a:pt x="9771446" y="4687781"/>
                  <a:pt x="9290813" y="5834840"/>
                  <a:pt x="8502224" y="6698330"/>
                </a:cubicBezTo>
                <a:lnTo>
                  <a:pt x="8349260" y="6858000"/>
                </a:lnTo>
                <a:lnTo>
                  <a:pt x="1422186" y="6858000"/>
                </a:lnTo>
                <a:lnTo>
                  <a:pt x="1269223" y="6698330"/>
                </a:lnTo>
                <a:cubicBezTo>
                  <a:pt x="480633" y="5834840"/>
                  <a:pt x="0" y="4687781"/>
                  <a:pt x="0" y="3429001"/>
                </a:cubicBezTo>
                <a:cubicBezTo>
                  <a:pt x="0" y="2170221"/>
                  <a:pt x="480633" y="1023162"/>
                  <a:pt x="1269223" y="159673"/>
                </a:cubicBezTo>
                <a:close/>
              </a:path>
            </a:pathLst>
          </a:custGeom>
          <a:solidFill>
            <a:schemeClr val="bg1">
              <a:lumMod val="85000"/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0" name="Obraz 9" descr="Obraz zawierający mapa&#10;&#10;Opis wygenerowany automatycznie">
            <a:extLst>
              <a:ext uri="{FF2B5EF4-FFF2-40B4-BE49-F238E27FC236}">
                <a16:creationId xmlns:a16="http://schemas.microsoft.com/office/drawing/2014/main" id="{3EC15DC8-D56B-45FD-9560-73318FD2323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51" r="19991" b="-1"/>
          <a:stretch/>
        </p:blipFill>
        <p:spPr>
          <a:xfrm>
            <a:off x="1460597" y="10"/>
            <a:ext cx="9270806" cy="6857990"/>
          </a:xfrm>
          <a:custGeom>
            <a:avLst/>
            <a:gdLst/>
            <a:ahLst/>
            <a:cxnLst/>
            <a:rect l="l" t="t" r="r" b="b"/>
            <a:pathLst>
              <a:path w="9270806" h="6858000">
                <a:moveTo>
                  <a:pt x="1503712" y="0"/>
                </a:moveTo>
                <a:lnTo>
                  <a:pt x="7767094" y="0"/>
                </a:lnTo>
                <a:lnTo>
                  <a:pt x="7913128" y="139721"/>
                </a:lnTo>
                <a:cubicBezTo>
                  <a:pt x="8751971" y="981521"/>
                  <a:pt x="9270806" y="2144457"/>
                  <a:pt x="9270806" y="3429000"/>
                </a:cubicBezTo>
                <a:cubicBezTo>
                  <a:pt x="9270806" y="4713544"/>
                  <a:pt x="8751971" y="5876479"/>
                  <a:pt x="7913128" y="6718279"/>
                </a:cubicBezTo>
                <a:lnTo>
                  <a:pt x="7767094" y="6858000"/>
                </a:lnTo>
                <a:lnTo>
                  <a:pt x="1503712" y="6858000"/>
                </a:lnTo>
                <a:lnTo>
                  <a:pt x="1357679" y="6718279"/>
                </a:lnTo>
                <a:cubicBezTo>
                  <a:pt x="518835" y="5876479"/>
                  <a:pt x="0" y="4713544"/>
                  <a:pt x="0" y="3429000"/>
                </a:cubicBezTo>
                <a:cubicBezTo>
                  <a:pt x="0" y="2144457"/>
                  <a:pt x="518835" y="981521"/>
                  <a:pt x="1357679" y="139721"/>
                </a:cubicBezTo>
                <a:close/>
              </a:path>
            </a:pathLst>
          </a:custGeom>
        </p:spPr>
      </p:pic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DAA767BA-36B0-480F-8547-CA1E1A4553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kern="1200">
                <a:solidFill>
                  <a:schemeClr val="bg1"/>
                </a:solidFill>
                <a:latin typeface="+mn-lt"/>
                <a:ea typeface="+mn-ea"/>
                <a:cs typeface="+mn-cs"/>
              </a:rPr>
              <a:t>GPŚ Gabriela Puchalska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kern="120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Wieliszew,</a:t>
            </a:r>
            <a:endParaRPr lang="en-US" sz="700" kern="120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644511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2F2F52E-8F44-4927-9E28-6EFB869DDA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28775" y="987425"/>
            <a:ext cx="9144000" cy="5184775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3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Zakres wykonanych prac projektowych</a:t>
            </a:r>
            <a:br>
              <a:rPr lang="pl-PL" sz="3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pl-PL" sz="3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Badania geotechniczne</a:t>
            </a:r>
            <a:br>
              <a:rPr lang="pl-PL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pl-PL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Pomiary geodezyjne </a:t>
            </a:r>
            <a:br>
              <a:rPr lang="pl-PL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pl-PL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Obliczenia hydrologiczne i hydrauliczne</a:t>
            </a:r>
            <a:br>
              <a:rPr lang="pl-PL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pl-PL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Analiza zasięgu zbiornika na NMT (4 warianty)</a:t>
            </a:r>
            <a:br>
              <a:rPr lang="pl-PL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pl-PL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Wybór wariantu optymalnego</a:t>
            </a:r>
            <a:br>
              <a:rPr lang="pl-PL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pl-PL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Projekt koncepcyjny</a:t>
            </a:r>
            <a:br>
              <a:rPr lang="pl-PL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endParaRPr lang="pl-PL" sz="3200" dirty="0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1160CA4E-1CC3-4677-9521-392C92E7D6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08464" y="6477000"/>
            <a:ext cx="9144000" cy="228600"/>
          </a:xfrm>
        </p:spPr>
        <p:txBody>
          <a:bodyPr>
            <a:normAutofit fontScale="47500" lnSpcReduction="20000"/>
          </a:bodyPr>
          <a:lstStyle/>
          <a:p>
            <a:pPr algn="r"/>
            <a:r>
              <a:rPr lang="pl-PL" dirty="0"/>
              <a:t>Latowicz, 20 października 2021 r.</a:t>
            </a:r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DAA767BA-36B0-480F-8547-CA1E1A4553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5725" y="266700"/>
            <a:ext cx="4114800" cy="720725"/>
          </a:xfrm>
        </p:spPr>
        <p:txBody>
          <a:bodyPr/>
          <a:lstStyle/>
          <a:p>
            <a:r>
              <a:rPr lang="pl-PL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GPŚ Gabriela Puchalska</a:t>
            </a:r>
          </a:p>
          <a:p>
            <a:r>
              <a:rPr lang="pl-PL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Wieliszew,</a:t>
            </a:r>
            <a:endParaRPr lang="pl-PL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94996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2F2F52E-8F44-4927-9E28-6EFB869DDA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464614" y="1783959"/>
            <a:ext cx="4087306" cy="2889114"/>
          </a:xfrm>
        </p:spPr>
        <p:txBody>
          <a:bodyPr anchor="b">
            <a:normAutofit/>
          </a:bodyPr>
          <a:lstStyle/>
          <a:p>
            <a:pPr algn="l">
              <a:spcAft>
                <a:spcPts val="800"/>
              </a:spcAft>
            </a:pPr>
            <a:br>
              <a:rPr lang="pl-PL" sz="5000" b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500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Badania geotechniczne</a:t>
            </a:r>
            <a:br>
              <a:rPr lang="pl-PL" sz="500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endParaRPr lang="pl-PL" sz="5000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1160CA4E-1CC3-4677-9521-392C92E7D6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464612" y="4750893"/>
            <a:ext cx="4087305" cy="1147863"/>
          </a:xfrm>
        </p:spPr>
        <p:txBody>
          <a:bodyPr anchor="t">
            <a:normAutofit/>
          </a:bodyPr>
          <a:lstStyle/>
          <a:p>
            <a:pPr algn="l"/>
            <a:r>
              <a:rPr lang="pl-PL" sz="2000"/>
              <a:t>Latowicz, 20 października 2021 r.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E49CC64F-7275-4E33-961B-0C5CDC4398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1" y="0"/>
            <a:ext cx="7188051" cy="6858000"/>
          </a:xfrm>
          <a:custGeom>
            <a:avLst/>
            <a:gdLst>
              <a:gd name="connsiteX0" fmla="*/ 7188051 w 7188051"/>
              <a:gd name="connsiteY0" fmla="*/ 6858000 h 6858000"/>
              <a:gd name="connsiteX1" fmla="*/ 108694 w 7188051"/>
              <a:gd name="connsiteY1" fmla="*/ 6858000 h 6858000"/>
              <a:gd name="connsiteX2" fmla="*/ 79127 w 7188051"/>
              <a:gd name="connsiteY2" fmla="*/ 6681235 h 6858000"/>
              <a:gd name="connsiteX3" fmla="*/ 0 w 7188051"/>
              <a:gd name="connsiteY3" fmla="*/ 5565888 h 6858000"/>
              <a:gd name="connsiteX4" fmla="*/ 2190696 w 7188051"/>
              <a:gd name="connsiteY4" fmla="*/ 145339 h 6858000"/>
              <a:gd name="connsiteX5" fmla="*/ 2339431 w 7188051"/>
              <a:gd name="connsiteY5" fmla="*/ 0 h 6858000"/>
              <a:gd name="connsiteX6" fmla="*/ 7188051 w 7188051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88051" h="6858000">
                <a:moveTo>
                  <a:pt x="7188051" y="6858000"/>
                </a:moveTo>
                <a:lnTo>
                  <a:pt x="108694" y="6858000"/>
                </a:lnTo>
                <a:lnTo>
                  <a:pt x="79127" y="6681235"/>
                </a:lnTo>
                <a:cubicBezTo>
                  <a:pt x="26981" y="6316967"/>
                  <a:pt x="0" y="5944579"/>
                  <a:pt x="0" y="5565888"/>
                </a:cubicBezTo>
                <a:cubicBezTo>
                  <a:pt x="0" y="3459953"/>
                  <a:pt x="834428" y="1548908"/>
                  <a:pt x="2190696" y="145339"/>
                </a:cubicBezTo>
                <a:lnTo>
                  <a:pt x="2339431" y="0"/>
                </a:lnTo>
                <a:lnTo>
                  <a:pt x="7188051" y="0"/>
                </a:ln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BD90B631-5725-452A-92D3-06FEFEB251F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14" r="10915"/>
          <a:stretch/>
        </p:blipFill>
        <p:spPr>
          <a:xfrm>
            <a:off x="1" y="10"/>
            <a:ext cx="7028495" cy="6857990"/>
          </a:xfrm>
          <a:custGeom>
            <a:avLst/>
            <a:gdLst/>
            <a:ahLst/>
            <a:cxnLst/>
            <a:rect l="l" t="t" r="r" b="b"/>
            <a:pathLst>
              <a:path w="7028495" h="6858000">
                <a:moveTo>
                  <a:pt x="0" y="0"/>
                </a:moveTo>
                <a:lnTo>
                  <a:pt x="6915668" y="0"/>
                </a:lnTo>
                <a:lnTo>
                  <a:pt x="6952411" y="219663"/>
                </a:lnTo>
                <a:cubicBezTo>
                  <a:pt x="7002551" y="569921"/>
                  <a:pt x="7028495" y="927986"/>
                  <a:pt x="7028495" y="1292112"/>
                </a:cubicBezTo>
                <a:cubicBezTo>
                  <a:pt x="7028495" y="3343346"/>
                  <a:pt x="6205186" y="5202289"/>
                  <a:pt x="4870994" y="6556512"/>
                </a:cubicBezTo>
                <a:lnTo>
                  <a:pt x="4556185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DAA767BA-36B0-480F-8547-CA1E1A4553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464612" y="6199631"/>
            <a:ext cx="4087304" cy="365760"/>
          </a:xfrm>
        </p:spPr>
        <p:txBody>
          <a:bodyPr>
            <a:normAutofit/>
          </a:bodyPr>
          <a:lstStyle/>
          <a:p>
            <a:pPr algn="l">
              <a:lnSpc>
                <a:spcPct val="90000"/>
              </a:lnSpc>
              <a:spcAft>
                <a:spcPts val="600"/>
              </a:spcAft>
            </a:pPr>
            <a:r>
              <a:rPr lang="pl-PL" sz="700">
                <a:solidFill>
                  <a:schemeClr val="tx1">
                    <a:alpha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GPŚ Gabriela Puchalska</a:t>
            </a:r>
          </a:p>
          <a:p>
            <a:pPr algn="l">
              <a:lnSpc>
                <a:spcPct val="90000"/>
              </a:lnSpc>
              <a:spcAft>
                <a:spcPts val="600"/>
              </a:spcAft>
            </a:pPr>
            <a:r>
              <a:rPr lang="pl-PL" sz="700">
                <a:solidFill>
                  <a:schemeClr val="tx1">
                    <a:alpha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Wieliszew,</a:t>
            </a:r>
            <a:endParaRPr lang="pl-PL" sz="700">
              <a:solidFill>
                <a:schemeClr val="tx1">
                  <a:alpha val="8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283363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C83A5C14-ED91-4CD1-809E-D29FF97C9A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3" name="Freeform: Shape 12">
            <a:extLst>
              <a:ext uri="{FF2B5EF4-FFF2-40B4-BE49-F238E27FC236}">
                <a16:creationId xmlns:a16="http://schemas.microsoft.com/office/drawing/2014/main" id="{56065185-5C34-4F86-AA96-AA4D065B0E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4425" y="0"/>
            <a:ext cx="9963150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101600" sx="102000" sy="102000" algn="ctr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0FF4DAFB-BAC7-48EC-A6FF-E67E234AA7D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28" r="16849" b="-1"/>
          <a:stretch/>
        </p:blipFill>
        <p:spPr>
          <a:xfrm>
            <a:off x="1114426" y="10"/>
            <a:ext cx="9963149" cy="6857990"/>
          </a:xfrm>
          <a:custGeom>
            <a:avLst/>
            <a:gdLst/>
            <a:ahLst/>
            <a:cxnLst/>
            <a:rect l="l" t="t" r="r" b="b"/>
            <a:pathLst>
              <a:path w="9948672" h="6858000">
                <a:moveTo>
                  <a:pt x="1593452" y="0"/>
                </a:moveTo>
                <a:lnTo>
                  <a:pt x="8355220" y="0"/>
                </a:lnTo>
                <a:lnTo>
                  <a:pt x="8491722" y="130333"/>
                </a:lnTo>
                <a:cubicBezTo>
                  <a:pt x="9391900" y="1031820"/>
                  <a:pt x="9948672" y="2277214"/>
                  <a:pt x="9948672" y="3652838"/>
                </a:cubicBezTo>
                <a:cubicBezTo>
                  <a:pt x="9948672" y="4856509"/>
                  <a:pt x="9522393" y="5960473"/>
                  <a:pt x="8812775" y="6821583"/>
                </a:cubicBezTo>
                <a:lnTo>
                  <a:pt x="8781276" y="6858000"/>
                </a:lnTo>
                <a:lnTo>
                  <a:pt x="1167397" y="6858000"/>
                </a:lnTo>
                <a:lnTo>
                  <a:pt x="1135897" y="6821583"/>
                </a:lnTo>
                <a:cubicBezTo>
                  <a:pt x="426279" y="5960473"/>
                  <a:pt x="0" y="4856509"/>
                  <a:pt x="0" y="3652838"/>
                </a:cubicBezTo>
                <a:cubicBezTo>
                  <a:pt x="0" y="2277214"/>
                  <a:pt x="556772" y="1031820"/>
                  <a:pt x="1456950" y="130333"/>
                </a:cubicBezTo>
                <a:close/>
              </a:path>
            </a:pathLst>
          </a:custGeom>
        </p:spPr>
      </p:pic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A7F993F0-B7F4-4765-9E6F-90A8B0E40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bg1"/>
                </a:solidFill>
                <a:latin typeface="+mn-lt"/>
                <a:ea typeface="+mn-ea"/>
                <a:cs typeface="+mn-cs"/>
              </a:rPr>
              <a:t>GPŚ Gabriela Puchalska</a:t>
            </a:r>
          </a:p>
        </p:txBody>
      </p:sp>
    </p:spTree>
    <p:extLst>
      <p:ext uri="{BB962C8B-B14F-4D97-AF65-F5344CB8AC3E}">
        <p14:creationId xmlns:p14="http://schemas.microsoft.com/office/powerpoint/2010/main" val="14555708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0">
            <a:extLst>
              <a:ext uri="{FF2B5EF4-FFF2-40B4-BE49-F238E27FC236}">
                <a16:creationId xmlns:a16="http://schemas.microsoft.com/office/drawing/2014/main" id="{C83A5C14-ED91-4CD1-809E-D29FF97C9A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6" name="Freeform: Shape 12">
            <a:extLst>
              <a:ext uri="{FF2B5EF4-FFF2-40B4-BE49-F238E27FC236}">
                <a16:creationId xmlns:a16="http://schemas.microsoft.com/office/drawing/2014/main" id="{56065185-5C34-4F86-AA96-AA4D065B0E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4425" y="0"/>
            <a:ext cx="9963150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101600" sx="102000" sy="102000" algn="ctr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5CBB1F4B-0F99-410B-96B2-94B76DE1400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85" r="1" b="20096"/>
          <a:stretch/>
        </p:blipFill>
        <p:spPr>
          <a:xfrm>
            <a:off x="1114426" y="10"/>
            <a:ext cx="9963149" cy="6857990"/>
          </a:xfrm>
          <a:custGeom>
            <a:avLst/>
            <a:gdLst/>
            <a:ahLst/>
            <a:cxnLst/>
            <a:rect l="l" t="t" r="r" b="b"/>
            <a:pathLst>
              <a:path w="9948672" h="6858000">
                <a:moveTo>
                  <a:pt x="1593452" y="0"/>
                </a:moveTo>
                <a:lnTo>
                  <a:pt x="8355220" y="0"/>
                </a:lnTo>
                <a:lnTo>
                  <a:pt x="8491722" y="130333"/>
                </a:lnTo>
                <a:cubicBezTo>
                  <a:pt x="9391900" y="1031820"/>
                  <a:pt x="9948672" y="2277214"/>
                  <a:pt x="9948672" y="3652838"/>
                </a:cubicBezTo>
                <a:cubicBezTo>
                  <a:pt x="9948672" y="4856509"/>
                  <a:pt x="9522393" y="5960473"/>
                  <a:pt x="8812775" y="6821583"/>
                </a:cubicBezTo>
                <a:lnTo>
                  <a:pt x="8781276" y="6858000"/>
                </a:lnTo>
                <a:lnTo>
                  <a:pt x="1167397" y="6858000"/>
                </a:lnTo>
                <a:lnTo>
                  <a:pt x="1135897" y="6821583"/>
                </a:lnTo>
                <a:cubicBezTo>
                  <a:pt x="426279" y="5960473"/>
                  <a:pt x="0" y="4856509"/>
                  <a:pt x="0" y="3652838"/>
                </a:cubicBezTo>
                <a:cubicBezTo>
                  <a:pt x="0" y="2277214"/>
                  <a:pt x="556772" y="1031820"/>
                  <a:pt x="1456950" y="130333"/>
                </a:cubicBezTo>
                <a:close/>
              </a:path>
            </a:pathLst>
          </a:custGeom>
        </p:spPr>
      </p:pic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B3242DAA-743E-4B1D-995D-C223ACE56B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bg1"/>
                </a:solidFill>
                <a:latin typeface="+mn-lt"/>
                <a:ea typeface="+mn-ea"/>
                <a:cs typeface="+mn-cs"/>
              </a:rPr>
              <a:t>GPŚ Gabriela Puchalska</a:t>
            </a:r>
          </a:p>
        </p:txBody>
      </p:sp>
    </p:spTree>
    <p:extLst>
      <p:ext uri="{BB962C8B-B14F-4D97-AF65-F5344CB8AC3E}">
        <p14:creationId xmlns:p14="http://schemas.microsoft.com/office/powerpoint/2010/main" val="7896286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2F2F52E-8F44-4927-9E28-6EFB869DDA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28775" y="152400"/>
            <a:ext cx="9144000" cy="1427018"/>
          </a:xfrm>
        </p:spPr>
        <p:txBody>
          <a:bodyPr>
            <a:normAutofit fontScale="9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br>
              <a:rPr lang="pl-PL" sz="3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Pomiary geodezyjne </a:t>
            </a:r>
            <a:br>
              <a:rPr lang="pl-PL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br>
              <a:rPr lang="pl-PL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endParaRPr lang="pl-PL" sz="3200" dirty="0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1160CA4E-1CC3-4677-9521-392C92E7D6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08464" y="6477000"/>
            <a:ext cx="9144000" cy="228600"/>
          </a:xfrm>
        </p:spPr>
        <p:txBody>
          <a:bodyPr>
            <a:normAutofit fontScale="47500" lnSpcReduction="20000"/>
          </a:bodyPr>
          <a:lstStyle/>
          <a:p>
            <a:pPr algn="r"/>
            <a:r>
              <a:rPr lang="pl-PL" dirty="0"/>
              <a:t>Latowicz, 20 października 2021 r.</a:t>
            </a:r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DAA767BA-36B0-480F-8547-CA1E1A4553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5725" y="266700"/>
            <a:ext cx="4114800" cy="720725"/>
          </a:xfrm>
        </p:spPr>
        <p:txBody>
          <a:bodyPr/>
          <a:lstStyle/>
          <a:p>
            <a:r>
              <a:rPr lang="pl-PL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GPŚ Gabriela Puchalska</a:t>
            </a:r>
          </a:p>
          <a:p>
            <a:r>
              <a:rPr lang="pl-PL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Wieliszew,</a:t>
            </a:r>
            <a:endParaRPr lang="pl-PL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7E8B6FBF-581A-40D7-BFF9-136FB7C05D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25" y="987425"/>
            <a:ext cx="12092554" cy="2836430"/>
          </a:xfrm>
          <a:prstGeom prst="rect">
            <a:avLst/>
          </a:prstGeom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949D882B-0161-4DF2-A8D9-61705BA2B8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24" y="3823855"/>
            <a:ext cx="12092554" cy="2955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47929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C83A5C14-ED91-4CD1-809E-D29FF97C9A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3" name="Freeform: Shape 12">
            <a:extLst>
              <a:ext uri="{FF2B5EF4-FFF2-40B4-BE49-F238E27FC236}">
                <a16:creationId xmlns:a16="http://schemas.microsoft.com/office/drawing/2014/main" id="{56065185-5C34-4F86-AA96-AA4D065B0E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4425" y="0"/>
            <a:ext cx="9963150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101600" sx="102000" sy="102000" algn="ctr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Obraz 5" descr="Obraz zawierający tekst, tablica suchościerna&#10;&#10;Opis wygenerowany automatycznie">
            <a:extLst>
              <a:ext uri="{FF2B5EF4-FFF2-40B4-BE49-F238E27FC236}">
                <a16:creationId xmlns:a16="http://schemas.microsoft.com/office/drawing/2014/main" id="{FE1BACB2-6874-45F9-99EC-EAB3E1C977D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62" r="40560"/>
          <a:stretch/>
        </p:blipFill>
        <p:spPr>
          <a:xfrm>
            <a:off x="1114426" y="10"/>
            <a:ext cx="9963149" cy="6857990"/>
          </a:xfrm>
          <a:custGeom>
            <a:avLst/>
            <a:gdLst/>
            <a:ahLst/>
            <a:cxnLst/>
            <a:rect l="l" t="t" r="r" b="b"/>
            <a:pathLst>
              <a:path w="9948672" h="6858000">
                <a:moveTo>
                  <a:pt x="1593452" y="0"/>
                </a:moveTo>
                <a:lnTo>
                  <a:pt x="8355220" y="0"/>
                </a:lnTo>
                <a:lnTo>
                  <a:pt x="8491722" y="130333"/>
                </a:lnTo>
                <a:cubicBezTo>
                  <a:pt x="9391900" y="1031820"/>
                  <a:pt x="9948672" y="2277214"/>
                  <a:pt x="9948672" y="3652838"/>
                </a:cubicBezTo>
                <a:cubicBezTo>
                  <a:pt x="9948672" y="4856509"/>
                  <a:pt x="9522393" y="5960473"/>
                  <a:pt x="8812775" y="6821583"/>
                </a:cubicBezTo>
                <a:lnTo>
                  <a:pt x="8781276" y="6858000"/>
                </a:lnTo>
                <a:lnTo>
                  <a:pt x="1167397" y="6858000"/>
                </a:lnTo>
                <a:lnTo>
                  <a:pt x="1135897" y="6821583"/>
                </a:lnTo>
                <a:cubicBezTo>
                  <a:pt x="426279" y="5960473"/>
                  <a:pt x="0" y="4856509"/>
                  <a:pt x="0" y="3652838"/>
                </a:cubicBezTo>
                <a:cubicBezTo>
                  <a:pt x="0" y="2277214"/>
                  <a:pt x="556772" y="1031820"/>
                  <a:pt x="1456950" y="130333"/>
                </a:cubicBezTo>
                <a:close/>
              </a:path>
            </a:pathLst>
          </a:custGeom>
        </p:spPr>
      </p:pic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EAEDEACB-54B2-483B-A906-0ABBCC82AF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bg1"/>
                </a:solidFill>
                <a:latin typeface="+mn-lt"/>
                <a:ea typeface="+mn-ea"/>
                <a:cs typeface="+mn-cs"/>
              </a:rPr>
              <a:t>GPŚ Gabriela Puchalska</a:t>
            </a:r>
          </a:p>
        </p:txBody>
      </p:sp>
    </p:spTree>
    <p:extLst>
      <p:ext uri="{BB962C8B-B14F-4D97-AF65-F5344CB8AC3E}">
        <p14:creationId xmlns:p14="http://schemas.microsoft.com/office/powerpoint/2010/main" val="36809447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2F2F52E-8F44-4927-9E28-6EFB869DDA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28775" y="568036"/>
            <a:ext cx="9144000" cy="2022764"/>
          </a:xfrm>
        </p:spPr>
        <p:txBody>
          <a:bodyPr>
            <a:normAutofit fontScale="9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br>
              <a:rPr lang="pl-PL" sz="3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Obliczenia hydrologiczne i hydrauliczne</a:t>
            </a:r>
            <a:br>
              <a:rPr lang="pl-PL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br>
              <a:rPr lang="pl-PL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br>
              <a:rPr lang="pl-PL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endParaRPr lang="pl-PL" sz="3200" dirty="0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1160CA4E-1CC3-4677-9521-392C92E7D6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08464" y="6477000"/>
            <a:ext cx="9144000" cy="228600"/>
          </a:xfrm>
        </p:spPr>
        <p:txBody>
          <a:bodyPr>
            <a:normAutofit fontScale="47500" lnSpcReduction="20000"/>
          </a:bodyPr>
          <a:lstStyle/>
          <a:p>
            <a:pPr algn="r"/>
            <a:r>
              <a:rPr lang="pl-PL" dirty="0"/>
              <a:t>Latowicz, 20 października 2021 r.</a:t>
            </a:r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DAA767BA-36B0-480F-8547-CA1E1A4553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5725" y="266700"/>
            <a:ext cx="4114800" cy="720725"/>
          </a:xfrm>
        </p:spPr>
        <p:txBody>
          <a:bodyPr/>
          <a:lstStyle/>
          <a:p>
            <a:r>
              <a:rPr lang="pl-PL" sz="1800">
                <a:latin typeface="Times New Roman" panose="02020603050405020304" pitchFamily="18" charset="0"/>
                <a:cs typeface="Times New Roman" panose="02020603050405020304" pitchFamily="18" charset="0"/>
              </a:rPr>
              <a:t>GPŚ Gabriela Puchalska</a:t>
            </a:r>
          </a:p>
          <a:p>
            <a:r>
              <a:rPr lang="pl-PL" sz="18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Wieliszew,</a:t>
            </a:r>
            <a:endParaRPr lang="pl-PL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Tabela 6">
            <a:extLst>
              <a:ext uri="{FF2B5EF4-FFF2-40B4-BE49-F238E27FC236}">
                <a16:creationId xmlns:a16="http://schemas.microsoft.com/office/drawing/2014/main" id="{FEBAE9FE-2A3C-46C7-A701-E199DF22442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9111841"/>
              </p:ext>
            </p:extLst>
          </p:nvPr>
        </p:nvGraphicFramePr>
        <p:xfrm>
          <a:off x="1517073" y="1288761"/>
          <a:ext cx="9255702" cy="5112039"/>
        </p:xfrm>
        <a:graphic>
          <a:graphicData uri="http://schemas.openxmlformats.org/drawingml/2006/table">
            <a:tbl>
              <a:tblPr firstRow="1" firstCol="1" bandRow="1"/>
              <a:tblGrid>
                <a:gridCol w="778568">
                  <a:extLst>
                    <a:ext uri="{9D8B030D-6E8A-4147-A177-3AD203B41FA5}">
                      <a16:colId xmlns:a16="http://schemas.microsoft.com/office/drawing/2014/main" val="2192952287"/>
                    </a:ext>
                  </a:extLst>
                </a:gridCol>
                <a:gridCol w="3075071">
                  <a:extLst>
                    <a:ext uri="{9D8B030D-6E8A-4147-A177-3AD203B41FA5}">
                      <a16:colId xmlns:a16="http://schemas.microsoft.com/office/drawing/2014/main" val="364766208"/>
                    </a:ext>
                  </a:extLst>
                </a:gridCol>
                <a:gridCol w="2932425">
                  <a:extLst>
                    <a:ext uri="{9D8B030D-6E8A-4147-A177-3AD203B41FA5}">
                      <a16:colId xmlns:a16="http://schemas.microsoft.com/office/drawing/2014/main" val="3201727596"/>
                    </a:ext>
                  </a:extLst>
                </a:gridCol>
                <a:gridCol w="2469638">
                  <a:extLst>
                    <a:ext uri="{9D8B030D-6E8A-4147-A177-3AD203B41FA5}">
                      <a16:colId xmlns:a16="http://schemas.microsoft.com/office/drawing/2014/main" val="259566245"/>
                    </a:ext>
                  </a:extLst>
                </a:gridCol>
              </a:tblGrid>
              <a:tr h="231857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pl-PL" sz="20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przekrój wodowskazowy Wólka </a:t>
                      </a:r>
                      <a:r>
                        <a:rPr lang="pl-PL" sz="20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Młądzka</a:t>
                      </a:r>
                      <a:r>
                        <a:rPr lang="pl-PL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powierzchnia zlewni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860,24 km</a:t>
                      </a:r>
                      <a:r>
                        <a:rPr lang="pl-PL" sz="2000" baseline="30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pl-PL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dla zlewni w przekroju pomiarowym I powierzchnia zlewni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240,1 km</a:t>
                      </a:r>
                      <a:r>
                        <a:rPr lang="pl-PL" sz="2000" baseline="30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pl-PL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dla zlewni w przekroju pomiarowym II powierzchnia zlewni 166,74 km</a:t>
                      </a:r>
                      <a:r>
                        <a:rPr lang="pl-PL" sz="2000" baseline="30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pl-PL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8255620"/>
                  </a:ext>
                </a:extLst>
              </a:tr>
              <a:tr h="55869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l-PL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NNQ</a:t>
                      </a:r>
                      <a:endParaRPr lang="pl-PL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l-PL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0,4</a:t>
                      </a:r>
                      <a:endParaRPr lang="pl-PL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l-PL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0,11</a:t>
                      </a:r>
                      <a:endParaRPr lang="pl-PL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l-PL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0,08</a:t>
                      </a:r>
                      <a:endParaRPr lang="pl-PL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57361028"/>
                  </a:ext>
                </a:extLst>
              </a:tr>
              <a:tr h="55869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l-PL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SNQ</a:t>
                      </a:r>
                      <a:endParaRPr lang="pl-PL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l-PL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0,9</a:t>
                      </a:r>
                      <a:endParaRPr lang="pl-PL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l-PL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0,25</a:t>
                      </a:r>
                      <a:endParaRPr lang="pl-PL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l-PL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0,17</a:t>
                      </a:r>
                      <a:endParaRPr lang="pl-PL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35762656"/>
                  </a:ext>
                </a:extLst>
              </a:tr>
              <a:tr h="55869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l-PL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SQ</a:t>
                      </a:r>
                      <a:endParaRPr lang="pl-PL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l-PL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4,27</a:t>
                      </a:r>
                      <a:endParaRPr lang="pl-PL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l-PL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1,19</a:t>
                      </a:r>
                      <a:endParaRPr lang="pl-PL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l-PL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0,83</a:t>
                      </a:r>
                      <a:endParaRPr lang="pl-PL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79138185"/>
                  </a:ext>
                </a:extLst>
              </a:tr>
              <a:tr h="55869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l-PL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SWQ</a:t>
                      </a:r>
                      <a:endParaRPr lang="pl-PL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l-PL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41,7</a:t>
                      </a:r>
                      <a:endParaRPr lang="pl-PL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l-PL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11,6</a:t>
                      </a:r>
                      <a:endParaRPr lang="pl-PL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l-PL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8,1</a:t>
                      </a:r>
                      <a:endParaRPr lang="pl-PL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4516684"/>
                  </a:ext>
                </a:extLst>
              </a:tr>
              <a:tr h="55869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l-PL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WWQ</a:t>
                      </a:r>
                      <a:endParaRPr lang="pl-PL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l-PL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119</a:t>
                      </a:r>
                      <a:endParaRPr lang="pl-PL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l-PL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33,2</a:t>
                      </a:r>
                      <a:endParaRPr lang="pl-PL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l-PL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23,1</a:t>
                      </a:r>
                      <a:endParaRPr lang="pl-PL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077121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562314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A6F8E509-DF26-441F-AE51-8F0458D0A0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GPŚ Gabriela Puchalska</a:t>
            </a:r>
          </a:p>
        </p:txBody>
      </p:sp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64426A6B-0382-42E2-AF83-2178C08A4BE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1451500"/>
              </p:ext>
            </p:extLst>
          </p:nvPr>
        </p:nvGraphicFramePr>
        <p:xfrm>
          <a:off x="712643" y="1111827"/>
          <a:ext cx="10766713" cy="3397789"/>
        </p:xfrm>
        <a:graphic>
          <a:graphicData uri="http://schemas.openxmlformats.org/drawingml/2006/table">
            <a:tbl>
              <a:tblPr firstRow="1" firstCol="1" bandRow="1"/>
              <a:tblGrid>
                <a:gridCol w="807182">
                  <a:extLst>
                    <a:ext uri="{9D8B030D-6E8A-4147-A177-3AD203B41FA5}">
                      <a16:colId xmlns:a16="http://schemas.microsoft.com/office/drawing/2014/main" val="4200016720"/>
                    </a:ext>
                  </a:extLst>
                </a:gridCol>
                <a:gridCol w="3124667">
                  <a:extLst>
                    <a:ext uri="{9D8B030D-6E8A-4147-A177-3AD203B41FA5}">
                      <a16:colId xmlns:a16="http://schemas.microsoft.com/office/drawing/2014/main" val="1699683805"/>
                    </a:ext>
                  </a:extLst>
                </a:gridCol>
                <a:gridCol w="3710197">
                  <a:extLst>
                    <a:ext uri="{9D8B030D-6E8A-4147-A177-3AD203B41FA5}">
                      <a16:colId xmlns:a16="http://schemas.microsoft.com/office/drawing/2014/main" val="2282231223"/>
                    </a:ext>
                  </a:extLst>
                </a:gridCol>
                <a:gridCol w="3124667">
                  <a:extLst>
                    <a:ext uri="{9D8B030D-6E8A-4147-A177-3AD203B41FA5}">
                      <a16:colId xmlns:a16="http://schemas.microsoft.com/office/drawing/2014/main" val="1765898052"/>
                    </a:ext>
                  </a:extLst>
                </a:gridCol>
              </a:tblGrid>
              <a:tr h="197214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Q</a:t>
                      </a:r>
                      <a:r>
                        <a:rPr lang="pl-PL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% </a:t>
                      </a:r>
                      <a:endParaRPr lang="pl-PL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przekrój wodowskazowy Wólka </a:t>
                      </a:r>
                      <a:r>
                        <a:rPr lang="pl-PL" sz="24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Mlądzka</a:t>
                      </a:r>
                      <a:r>
                        <a:rPr lang="pl-PL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powierzchnia zlewni 860,24 km</a:t>
                      </a:r>
                      <a:r>
                        <a:rPr lang="pl-PL" sz="2400" baseline="30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pl-PL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dla zlewni w przekroju pomiarowym I powierzchnia zlewni 240,1 km</a:t>
                      </a:r>
                      <a:r>
                        <a:rPr lang="pl-PL" sz="2400" baseline="30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pl-PL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2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dla zlewni w przekroju pomiarowym II powierzchnia zlewni 166,74 km</a:t>
                      </a:r>
                      <a:r>
                        <a:rPr lang="pl-PL" sz="2400" baseline="30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pl-PL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6830586"/>
                  </a:ext>
                </a:extLst>
              </a:tr>
              <a:tr h="4752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lang="pl-PL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84,5</a:t>
                      </a:r>
                      <a:endParaRPr lang="pl-PL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23,6</a:t>
                      </a:r>
                      <a:endParaRPr lang="pl-PL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16,4</a:t>
                      </a:r>
                      <a:endParaRPr lang="pl-PL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98000890"/>
                  </a:ext>
                </a:extLst>
              </a:tr>
              <a:tr h="4752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pl-PL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162</a:t>
                      </a:r>
                      <a:endParaRPr lang="pl-PL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2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45,2</a:t>
                      </a:r>
                      <a:endParaRPr lang="pl-PL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31,4</a:t>
                      </a:r>
                      <a:endParaRPr lang="pl-PL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30216641"/>
                  </a:ext>
                </a:extLst>
              </a:tr>
              <a:tr h="4752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0,2</a:t>
                      </a:r>
                      <a:endParaRPr lang="pl-PL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2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216</a:t>
                      </a:r>
                      <a:endParaRPr lang="pl-PL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60,3</a:t>
                      </a:r>
                      <a:endParaRPr lang="pl-PL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41,9</a:t>
                      </a:r>
                      <a:endParaRPr lang="pl-PL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815693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797522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2F2F52E-8F44-4927-9E28-6EFB869DDA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28775" y="987425"/>
            <a:ext cx="9144000" cy="3605357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br>
              <a:rPr lang="pl-PL" sz="3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Analiza zasięgu zbiornika na NMT (4 warianty)</a:t>
            </a:r>
            <a:br>
              <a:rPr lang="pl-PL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br>
              <a:rPr lang="pl-PL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endParaRPr lang="pl-PL" sz="3200" dirty="0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1160CA4E-1CC3-4677-9521-392C92E7D6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08464" y="6477000"/>
            <a:ext cx="9144000" cy="228600"/>
          </a:xfrm>
        </p:spPr>
        <p:txBody>
          <a:bodyPr>
            <a:normAutofit fontScale="47500" lnSpcReduction="20000"/>
          </a:bodyPr>
          <a:lstStyle/>
          <a:p>
            <a:pPr algn="r"/>
            <a:r>
              <a:rPr lang="pl-PL" dirty="0"/>
              <a:t>Latowicz, 20 października 2021 r.</a:t>
            </a:r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DAA767BA-36B0-480F-8547-CA1E1A4553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5725" y="266700"/>
            <a:ext cx="4114800" cy="720725"/>
          </a:xfrm>
        </p:spPr>
        <p:txBody>
          <a:bodyPr/>
          <a:lstStyle/>
          <a:p>
            <a:r>
              <a:rPr lang="pl-PL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GPŚ Gabriela Puchalska</a:t>
            </a:r>
          </a:p>
          <a:p>
            <a:r>
              <a:rPr lang="pl-PL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Wieliszew,</a:t>
            </a:r>
            <a:endParaRPr lang="pl-PL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11455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92FED099-9F05-494A-A787-713E67188F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GPŚ Gabriela Puchalska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00C09E29-ECF0-4F15-9DA5-98F49F71F4D9}"/>
              </a:ext>
            </a:extLst>
          </p:cNvPr>
          <p:cNvSpPr txBox="1"/>
          <p:nvPr/>
        </p:nvSpPr>
        <p:spPr>
          <a:xfrm>
            <a:off x="1647825" y="673181"/>
            <a:ext cx="8553450" cy="55116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pl-PL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wariant IA </a:t>
            </a:r>
            <a:endParaRPr lang="pl-PL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pl-PL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budowla piętrząca w km 69+000 dla NPP 138,5 m </a:t>
            </a:r>
            <a:r>
              <a:rPr lang="pl-PL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n.p.m</a:t>
            </a:r>
            <a:r>
              <a:rPr lang="pl-PL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endParaRPr lang="pl-PL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pl-PL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pl-PL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pl-PL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wariant IB</a:t>
            </a:r>
            <a:endParaRPr lang="pl-PL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pl-PL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budowla piętrząca w km 69+000 dla NPP 138,00 m </a:t>
            </a:r>
            <a:r>
              <a:rPr lang="pl-PL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n.p.m</a:t>
            </a:r>
            <a:r>
              <a:rPr lang="pl-PL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pl-PL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pl-PL" sz="2800" dirty="0">
                <a:effectLst/>
                <a:highlight>
                  <a:srgbClr val="FFFF00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pl-PL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pl-PL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wariant IIA</a:t>
            </a:r>
            <a:endParaRPr lang="pl-PL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pl-PL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budowla piętrząca w km 69+180 dla NPP 138,5 m </a:t>
            </a:r>
            <a:r>
              <a:rPr lang="pl-PL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n.p.m</a:t>
            </a:r>
            <a:r>
              <a:rPr lang="pl-PL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endParaRPr lang="pl-PL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pl-PL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pl-PL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pl-PL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wariant II B</a:t>
            </a:r>
            <a:endParaRPr lang="pl-PL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pl-PL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budowla piętrząca w km 69+180 dla NPP 138,00 m </a:t>
            </a:r>
            <a:r>
              <a:rPr lang="pl-PL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n.p.m</a:t>
            </a:r>
            <a:r>
              <a:rPr lang="pl-PL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pl-PL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17949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B4481286-2012-43F6-995D-244C9FB207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GPŚ Gabriela Puchalska</a:t>
            </a:r>
          </a:p>
        </p:txBody>
      </p:sp>
      <p:sp>
        <p:nvSpPr>
          <p:cNvPr id="21" name="Isosceles Triangle 20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6F0EF1D7-B73B-4982-BD75-2AA87ADC48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4890" y="643467"/>
            <a:ext cx="7902220" cy="5571065"/>
          </a:xfrm>
          <a:prstGeom prst="rect">
            <a:avLst/>
          </a:prstGeom>
          <a:ln>
            <a:noFill/>
          </a:ln>
        </p:spPr>
      </p:pic>
      <p:sp>
        <p:nvSpPr>
          <p:cNvPr id="23" name="Isosceles Triangle 22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61531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DE3EF211-DC04-4843-8382-79CDFE6516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GPŚ Gabriela Puchalska</a:t>
            </a: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43E014E4-66CB-4F4F-BDC7-3FD06A5CC4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5156" y="0"/>
            <a:ext cx="974168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11145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5007882C-0307-44D4-BE47-1154596110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GPŚ Gabriela Puchalska</a:t>
            </a:r>
          </a:p>
        </p:txBody>
      </p:sp>
      <p:sp>
        <p:nvSpPr>
          <p:cNvPr id="21" name="Isosceles Triangle 20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ACF616E6-D925-49E7-87F1-4960319E65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4890" y="643467"/>
            <a:ext cx="7902220" cy="5571065"/>
          </a:xfrm>
          <a:prstGeom prst="rect">
            <a:avLst/>
          </a:prstGeom>
          <a:ln>
            <a:noFill/>
          </a:ln>
        </p:spPr>
      </p:pic>
      <p:sp>
        <p:nvSpPr>
          <p:cNvPr id="23" name="Isosceles Triangle 22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73172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46D29FA1-EFF0-42AC-AF85-9D8BFFC263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GPŚ Gabriela Puchalska</a:t>
            </a: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2B548A80-5CA8-469D-BE5A-7E22899938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3988" y="0"/>
            <a:ext cx="970402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32497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D24BD796-4C9F-429F-8631-1F7AB5FCAD5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9749225"/>
              </p:ext>
            </p:extLst>
          </p:nvPr>
        </p:nvGraphicFramePr>
        <p:xfrm>
          <a:off x="987138" y="757099"/>
          <a:ext cx="10546772" cy="5860466"/>
        </p:xfrm>
        <a:graphic>
          <a:graphicData uri="http://schemas.openxmlformats.org/drawingml/2006/table">
            <a:tbl>
              <a:tblPr firstRow="1" firstCol="1" bandRow="1"/>
              <a:tblGrid>
                <a:gridCol w="5247408">
                  <a:extLst>
                    <a:ext uri="{9D8B030D-6E8A-4147-A177-3AD203B41FA5}">
                      <a16:colId xmlns:a16="http://schemas.microsoft.com/office/drawing/2014/main" val="2269015163"/>
                    </a:ext>
                  </a:extLst>
                </a:gridCol>
                <a:gridCol w="1324841">
                  <a:extLst>
                    <a:ext uri="{9D8B030D-6E8A-4147-A177-3AD203B41FA5}">
                      <a16:colId xmlns:a16="http://schemas.microsoft.com/office/drawing/2014/main" val="4245093779"/>
                    </a:ext>
                  </a:extLst>
                </a:gridCol>
                <a:gridCol w="1324841">
                  <a:extLst>
                    <a:ext uri="{9D8B030D-6E8A-4147-A177-3AD203B41FA5}">
                      <a16:colId xmlns:a16="http://schemas.microsoft.com/office/drawing/2014/main" val="2249295214"/>
                    </a:ext>
                  </a:extLst>
                </a:gridCol>
                <a:gridCol w="1324841">
                  <a:extLst>
                    <a:ext uri="{9D8B030D-6E8A-4147-A177-3AD203B41FA5}">
                      <a16:colId xmlns:a16="http://schemas.microsoft.com/office/drawing/2014/main" val="1337784321"/>
                    </a:ext>
                  </a:extLst>
                </a:gridCol>
                <a:gridCol w="1324841">
                  <a:extLst>
                    <a:ext uri="{9D8B030D-6E8A-4147-A177-3AD203B41FA5}">
                      <a16:colId xmlns:a16="http://schemas.microsoft.com/office/drawing/2014/main" val="3348104700"/>
                    </a:ext>
                  </a:extLst>
                </a:gridCol>
              </a:tblGrid>
              <a:tr h="417115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pl-PL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Wariant</a:t>
                      </a:r>
                      <a:endParaRPr lang="pl-PL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5538973"/>
                  </a:ext>
                </a:extLst>
              </a:tr>
              <a:tr h="417115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 A</a:t>
                      </a:r>
                      <a:endParaRPr lang="pl-PL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 B</a:t>
                      </a:r>
                      <a:endParaRPr lang="pl-PL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II A</a:t>
                      </a:r>
                      <a:endParaRPr lang="pl-PL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II B</a:t>
                      </a:r>
                      <a:endParaRPr lang="pl-PL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2554685"/>
                  </a:ext>
                </a:extLst>
              </a:tr>
              <a:tr h="41711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rzędna piętrzenia NPP [m] n.p.m.</a:t>
                      </a:r>
                      <a:endParaRPr lang="pl-PL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138,50</a:t>
                      </a:r>
                      <a:endParaRPr lang="pl-PL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2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138,00</a:t>
                      </a:r>
                      <a:endParaRPr lang="pl-PL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2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138,50</a:t>
                      </a:r>
                      <a:endParaRPr lang="pl-PL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2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138,00</a:t>
                      </a:r>
                      <a:endParaRPr lang="pl-PL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60496249"/>
                  </a:ext>
                </a:extLst>
              </a:tr>
              <a:tr h="41711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rzędna piętrzenia Max PP [m] n.p.m.</a:t>
                      </a:r>
                      <a:endParaRPr lang="pl-PL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138,74</a:t>
                      </a:r>
                      <a:endParaRPr lang="pl-PL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2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138,24</a:t>
                      </a:r>
                      <a:endParaRPr lang="pl-PL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2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138,69</a:t>
                      </a:r>
                      <a:endParaRPr lang="pl-PL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2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138,12</a:t>
                      </a:r>
                      <a:endParaRPr lang="pl-PL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61113775"/>
                  </a:ext>
                </a:extLst>
              </a:tr>
              <a:tr h="41711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wysokość piętrzenia [m]</a:t>
                      </a:r>
                      <a:endParaRPr lang="pl-PL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2,46</a:t>
                      </a:r>
                      <a:endParaRPr lang="pl-PL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2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1,96</a:t>
                      </a:r>
                      <a:endParaRPr lang="pl-PL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2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2,28</a:t>
                      </a:r>
                      <a:endParaRPr lang="pl-PL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2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1,78</a:t>
                      </a:r>
                      <a:endParaRPr lang="pl-PL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08764652"/>
                  </a:ext>
                </a:extLst>
              </a:tr>
              <a:tr h="41711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rzędna korony jazu [m] n.p.m.</a:t>
                      </a:r>
                      <a:endParaRPr lang="pl-PL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139,00</a:t>
                      </a:r>
                      <a:endParaRPr lang="pl-PL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2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138,50</a:t>
                      </a:r>
                      <a:endParaRPr lang="pl-PL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2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139,00</a:t>
                      </a:r>
                      <a:endParaRPr lang="pl-PL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2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138,50</a:t>
                      </a:r>
                      <a:endParaRPr lang="pl-PL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78522176"/>
                  </a:ext>
                </a:extLst>
              </a:tr>
              <a:tr h="41711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rzędna dna WG [m] n.p.m.</a:t>
                      </a:r>
                      <a:endParaRPr lang="pl-PL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136,04</a:t>
                      </a:r>
                      <a:endParaRPr lang="pl-PL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2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136,04</a:t>
                      </a:r>
                      <a:endParaRPr lang="pl-PL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2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136,22</a:t>
                      </a:r>
                      <a:endParaRPr lang="pl-PL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2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136,22</a:t>
                      </a:r>
                      <a:endParaRPr lang="pl-PL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17791718"/>
                  </a:ext>
                </a:extLst>
              </a:tr>
              <a:tr h="41711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2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rzędna niecki wypadowej [m] n.p.m.</a:t>
                      </a:r>
                      <a:endParaRPr lang="pl-PL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135,86</a:t>
                      </a:r>
                      <a:endParaRPr lang="pl-PL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2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135,86</a:t>
                      </a:r>
                      <a:endParaRPr lang="pl-PL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2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136,01</a:t>
                      </a:r>
                      <a:endParaRPr lang="pl-PL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2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136,02</a:t>
                      </a:r>
                      <a:endParaRPr lang="pl-PL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92811957"/>
                  </a:ext>
                </a:extLst>
              </a:tr>
              <a:tr h="41711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2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długość niecki [m]</a:t>
                      </a:r>
                      <a:endParaRPr lang="pl-PL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4,90</a:t>
                      </a:r>
                      <a:endParaRPr lang="pl-PL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4,90</a:t>
                      </a:r>
                      <a:endParaRPr lang="pl-PL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2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4,30</a:t>
                      </a:r>
                      <a:endParaRPr lang="pl-PL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2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4,30</a:t>
                      </a:r>
                      <a:endParaRPr lang="pl-PL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72725567"/>
                  </a:ext>
                </a:extLst>
              </a:tr>
              <a:tr h="41711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2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rzędna korony obwałowania [m] n.p.m.</a:t>
                      </a:r>
                      <a:endParaRPr lang="pl-PL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139,25</a:t>
                      </a:r>
                      <a:endParaRPr lang="pl-PL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138,75</a:t>
                      </a:r>
                      <a:endParaRPr lang="pl-PL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2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139,20</a:t>
                      </a:r>
                      <a:endParaRPr lang="pl-PL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2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138,70</a:t>
                      </a:r>
                      <a:endParaRPr lang="pl-PL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30111246"/>
                  </a:ext>
                </a:extLst>
              </a:tr>
              <a:tr h="41711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2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powierzchnia zalewu [ha]</a:t>
                      </a:r>
                      <a:endParaRPr lang="pl-PL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19,5</a:t>
                      </a:r>
                      <a:endParaRPr lang="pl-PL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14,8</a:t>
                      </a:r>
                      <a:endParaRPr lang="pl-PL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2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12,2</a:t>
                      </a:r>
                      <a:endParaRPr lang="pl-PL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2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9,9</a:t>
                      </a:r>
                      <a:endParaRPr lang="pl-PL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70200095"/>
                  </a:ext>
                </a:extLst>
              </a:tr>
              <a:tr h="41711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2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pojemność zbiornika [tys. m</a:t>
                      </a:r>
                      <a:r>
                        <a:rPr lang="pl-PL" sz="2400" baseline="30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pl-PL" sz="2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]</a:t>
                      </a:r>
                      <a:endParaRPr lang="pl-PL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275</a:t>
                      </a:r>
                      <a:endParaRPr lang="pl-PL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2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170</a:t>
                      </a:r>
                      <a:endParaRPr lang="pl-PL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170</a:t>
                      </a:r>
                      <a:endParaRPr lang="pl-PL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2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110</a:t>
                      </a:r>
                      <a:endParaRPr lang="pl-PL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92021299"/>
                  </a:ext>
                </a:extLst>
              </a:tr>
              <a:tr h="43797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2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zasięg krzywej spiętrzenia (cofki) [m]</a:t>
                      </a:r>
                      <a:endParaRPr lang="pl-PL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1690</a:t>
                      </a:r>
                      <a:endParaRPr lang="pl-PL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2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1350</a:t>
                      </a:r>
                      <a:endParaRPr lang="pl-PL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1540</a:t>
                      </a:r>
                      <a:endParaRPr lang="pl-PL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2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1203</a:t>
                      </a:r>
                      <a:endParaRPr lang="pl-PL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54188297"/>
                  </a:ext>
                </a:extLst>
              </a:tr>
              <a:tr h="41711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światło jazu [m] </a:t>
                      </a:r>
                      <a:endParaRPr lang="pl-PL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pl-PL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2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pl-PL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2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pl-PL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pl-PL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49104382"/>
                  </a:ext>
                </a:extLst>
              </a:tr>
            </a:tbl>
          </a:graphicData>
        </a:graphic>
      </p:graphicFrame>
      <p:sp>
        <p:nvSpPr>
          <p:cNvPr id="7" name="pole tekstowe 6">
            <a:extLst>
              <a:ext uri="{FF2B5EF4-FFF2-40B4-BE49-F238E27FC236}">
                <a16:creationId xmlns:a16="http://schemas.microsoft.com/office/drawing/2014/main" id="{85C7B56D-9C5D-4E4C-AF1B-50898B14C20D}"/>
              </a:ext>
            </a:extLst>
          </p:cNvPr>
          <p:cNvSpPr txBox="1"/>
          <p:nvPr/>
        </p:nvSpPr>
        <p:spPr>
          <a:xfrm>
            <a:off x="1249507" y="240435"/>
            <a:ext cx="609426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Parametry techniczne budowli</a:t>
            </a:r>
            <a:endParaRPr lang="pl-PL" sz="2000" b="1" dirty="0"/>
          </a:p>
        </p:txBody>
      </p:sp>
    </p:spTree>
    <p:extLst>
      <p:ext uri="{BB962C8B-B14F-4D97-AF65-F5344CB8AC3E}">
        <p14:creationId xmlns:p14="http://schemas.microsoft.com/office/powerpoint/2010/main" val="32652428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Obraz 5" descr="Obraz zawierający podłoże, czerwony&#10;&#10;Opis wygenerowany automatycznie">
            <a:extLst>
              <a:ext uri="{FF2B5EF4-FFF2-40B4-BE49-F238E27FC236}">
                <a16:creationId xmlns:a16="http://schemas.microsoft.com/office/drawing/2014/main" id="{448D7D35-D47E-4F23-A7EA-7168D4598DA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34" b="2666"/>
          <a:stretch/>
        </p:blipFill>
        <p:spPr>
          <a:xfrm>
            <a:off x="-3047" y="10"/>
            <a:ext cx="12191999" cy="685799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E2F2F52E-8F44-4927-9E28-6EFB869DDA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97280" y="325550"/>
            <a:ext cx="10058400" cy="357477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>
              <a:spcAft>
                <a:spcPts val="800"/>
              </a:spcAft>
            </a:pPr>
            <a:br>
              <a:rPr lang="pl-PL" sz="5200" b="1">
                <a:solidFill>
                  <a:srgbClr val="FFFF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5200">
                <a:solidFill>
                  <a:srgbClr val="FFFF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Wybór wariantu optymalnego</a:t>
            </a:r>
            <a:endParaRPr lang="pl-PL" sz="5200">
              <a:solidFill>
                <a:srgbClr val="FFFFFF"/>
              </a:solidFill>
            </a:endParaRPr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DAA767BA-36B0-480F-8547-CA1E1A4553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pl-PL" sz="70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GPŚ Gabriela Puchalska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pl-PL" sz="700">
                <a:solidFill>
                  <a:srgbClr val="FFFF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Wieliszew,</a:t>
            </a:r>
            <a:endParaRPr lang="pl-PL" sz="70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Podtytuł 7">
            <a:extLst>
              <a:ext uri="{FF2B5EF4-FFF2-40B4-BE49-F238E27FC236}">
                <a16:creationId xmlns:a16="http://schemas.microsoft.com/office/drawing/2014/main" id="{94723597-F614-416C-9D19-A37BE9105AC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410847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2F2F52E-8F44-4927-9E28-6EFB869DDA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38275" y="1363820"/>
            <a:ext cx="9144000" cy="574675"/>
          </a:xfrm>
        </p:spPr>
        <p:txBody>
          <a:bodyPr>
            <a:normAutofit fontScale="9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Projekt koncepcyjny</a:t>
            </a:r>
            <a:endParaRPr lang="pl-PL" sz="3200" dirty="0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1160CA4E-1CC3-4677-9521-392C92E7D6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08464" y="6477000"/>
            <a:ext cx="9144000" cy="228600"/>
          </a:xfrm>
        </p:spPr>
        <p:txBody>
          <a:bodyPr>
            <a:normAutofit fontScale="47500" lnSpcReduction="20000"/>
          </a:bodyPr>
          <a:lstStyle/>
          <a:p>
            <a:pPr algn="r"/>
            <a:r>
              <a:rPr lang="pl-PL" dirty="0"/>
              <a:t>Latowicz, 20 października 2021 r.</a:t>
            </a:r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DAA767BA-36B0-480F-8547-CA1E1A4553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5725" y="266700"/>
            <a:ext cx="4114800" cy="720725"/>
          </a:xfrm>
        </p:spPr>
        <p:txBody>
          <a:bodyPr/>
          <a:lstStyle/>
          <a:p>
            <a:r>
              <a:rPr lang="pl-PL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GPŚ Gabriela Puchalska</a:t>
            </a:r>
          </a:p>
          <a:p>
            <a:r>
              <a:rPr lang="pl-PL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Wieliszew,</a:t>
            </a:r>
            <a:endParaRPr lang="pl-PL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6658B0E8-6A30-4DD5-9E7A-5366C88B7435}"/>
              </a:ext>
            </a:extLst>
          </p:cNvPr>
          <p:cNvSpPr txBox="1"/>
          <p:nvPr/>
        </p:nvSpPr>
        <p:spPr>
          <a:xfrm>
            <a:off x="1171575" y="2283141"/>
            <a:ext cx="9239250" cy="22917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l-PL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Planowane funkcje:</a:t>
            </a:r>
            <a:endParaRPr lang="pl-PL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"/>
            </a:pPr>
            <a:r>
              <a:rPr lang="pl-PL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zwiększenie retencji wód rzeki Świder,</a:t>
            </a:r>
            <a:endParaRPr lang="pl-PL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"/>
            </a:pPr>
            <a:r>
              <a:rPr lang="pl-PL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regulacja przepływów w korycie rzeki poniżej zbiornika,</a:t>
            </a:r>
            <a:endParaRPr lang="pl-PL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"/>
            </a:pPr>
            <a:r>
              <a:rPr lang="pl-PL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przeciwdziałanie skutkom suszy poprzez magazynowanie wód,</a:t>
            </a:r>
            <a:endParaRPr lang="pl-PL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800"/>
              </a:spcAft>
              <a:buFont typeface="Symbol" panose="05050102010706020507" pitchFamily="18" charset="2"/>
              <a:buChar char=""/>
            </a:pPr>
            <a:r>
              <a:rPr lang="pl-PL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utrzymanie piętrzenia dla rekreacyjnego korzystania ze zbiornika.</a:t>
            </a:r>
            <a:endParaRPr lang="pl-PL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988844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97147F80-B50D-42DD-A0B1-CFD4BD5E2F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GPŚ Gabriela Puchalska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EFF483C5-D3D5-4799-8CF6-A2A285B463BE}"/>
              </a:ext>
            </a:extLst>
          </p:cNvPr>
          <p:cNvSpPr txBox="1"/>
          <p:nvPr/>
        </p:nvSpPr>
        <p:spPr>
          <a:xfrm>
            <a:off x="380999" y="299081"/>
            <a:ext cx="11687175" cy="56926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l-PL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Założenia projektowe budowy zbiornika retencyjnego</a:t>
            </a:r>
            <a:endParaRPr lang="pl-PL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l-PL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pl-PL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"/>
            </a:pPr>
            <a:r>
              <a:rPr lang="pl-PL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lokalizacja pomiędzy km 68+750 do 69+990,</a:t>
            </a:r>
            <a:endParaRPr lang="pl-PL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"/>
            </a:pPr>
            <a:r>
              <a:rPr lang="pl-PL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powierzchnia zbiornika: ok. 0,2 km</a:t>
            </a:r>
            <a:r>
              <a:rPr lang="pl-PL" sz="1800" baseline="30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pl-PL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(20 ha)</a:t>
            </a:r>
            <a:endParaRPr lang="pl-PL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"/>
            </a:pPr>
            <a:r>
              <a:rPr lang="pl-PL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pojemność zbiornika: ok. 300 tys. m</a:t>
            </a:r>
            <a:r>
              <a:rPr lang="pl-PL" sz="1800" baseline="30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pl-PL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endParaRPr lang="pl-PL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"/>
            </a:pPr>
            <a:r>
              <a:rPr lang="pl-PL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jedna główna budowla piętrząca w korycie rzeki – jaz dwuprzęsłowy z możliwością regulacji przepływu,</a:t>
            </a:r>
            <a:endParaRPr lang="pl-PL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"/>
            </a:pPr>
            <a:r>
              <a:rPr lang="pl-PL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ukształtowanie czaszy zbiornika poprzez usunięcie nadmiaru gruntu do poziomu nie więcej niż aktualna rzędna dna koryta rzeki,</a:t>
            </a:r>
            <a:endParaRPr lang="pl-PL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"/>
            </a:pPr>
            <a:r>
              <a:rPr lang="pl-PL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ograniczenie zasięgu zalewu naturalnego na wybranych odcinkach brzegu poprzez odpowiednie budowle hydrotechniczne (obwałowania),</a:t>
            </a:r>
            <a:endParaRPr lang="pl-PL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"/>
            </a:pPr>
            <a:r>
              <a:rPr lang="pl-PL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budowla piętrząca będzie miała możliwość bezpiecznego przepuszczenia wód miarodajnych i kontrolnych,</a:t>
            </a:r>
            <a:endParaRPr lang="pl-PL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"/>
            </a:pPr>
            <a:r>
              <a:rPr lang="pl-PL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koryto rzeki poniżej budowli będzie odpowiednio przygotowane do przepuszczania wód wezbraniowych i w celu ochrony przed erozją poprzez umocnienie brzegów i dna,</a:t>
            </a:r>
            <a:endParaRPr lang="pl-PL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"/>
            </a:pPr>
            <a:r>
              <a:rPr lang="pl-PL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brzegi zbiornika będą odpowiednio ukształtowane i zabezpieczone przez zwiększonymi prędkościami wody </a:t>
            </a:r>
          </a:p>
          <a:p>
            <a:pPr lvl="0" algn="just">
              <a:lnSpc>
                <a:spcPct val="115000"/>
              </a:lnSpc>
            </a:pPr>
            <a:r>
              <a:rPr lang="pl-PL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i falowaniem,</a:t>
            </a:r>
            <a:endParaRPr lang="pl-PL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"/>
            </a:pPr>
            <a:r>
              <a:rPr lang="pl-PL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koryto rzeki w rejonie cofki zbiornika będzie odpowiednio ukształtowane i zabezpieczone,</a:t>
            </a:r>
            <a:endParaRPr lang="pl-PL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800"/>
              </a:spcAft>
              <a:buFont typeface="Symbol" panose="05050102010706020507" pitchFamily="18" charset="2"/>
              <a:buChar char=""/>
            </a:pPr>
            <a:r>
              <a:rPr lang="pl-PL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budowla (urządzenie) umożliwiająca migrację ryb.  </a:t>
            </a:r>
            <a:endParaRPr lang="pl-PL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366341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CC88452-EBBE-4D3F-9735-1A5D730820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0125" y="1168399"/>
            <a:ext cx="10515600" cy="4670425"/>
          </a:xfrm>
        </p:spPr>
        <p:txBody>
          <a:bodyPr>
            <a:normAutofit lnSpcReduction="10000"/>
          </a:bodyPr>
          <a:lstStyle/>
          <a:p>
            <a:pPr marL="0" indent="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l-PL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Zespół budowli będzie obejmował:</a:t>
            </a:r>
            <a:endParaRPr lang="pl-PL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"/>
            </a:pPr>
            <a:r>
              <a:rPr lang="pl-PL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jaz z ruchomymi zamknięciami, niecką wypadową i wnękami na zamknięcia remontowe, </a:t>
            </a:r>
            <a:endParaRPr lang="pl-PL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"/>
            </a:pPr>
            <a:r>
              <a:rPr lang="pl-PL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obwałowania ograniczające zbiornik, </a:t>
            </a:r>
            <a:endParaRPr lang="pl-PL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"/>
            </a:pPr>
            <a:r>
              <a:rPr lang="pl-PL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przepławkę dla ryb, </a:t>
            </a:r>
            <a:endParaRPr lang="pl-PL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"/>
            </a:pPr>
            <a:r>
              <a:rPr lang="pl-PL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czaszę zbiornika (utworzoną poprzez usunięcie gruntu), </a:t>
            </a:r>
            <a:endParaRPr lang="pl-PL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"/>
            </a:pPr>
            <a:r>
              <a:rPr lang="pl-PL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umocnienia brzegów przy jazie,</a:t>
            </a:r>
            <a:endParaRPr lang="pl-PL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"/>
            </a:pPr>
            <a:r>
              <a:rPr lang="pl-PL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umocnienia koryta odpływowego poniżej jazu,</a:t>
            </a:r>
            <a:endParaRPr lang="pl-PL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800"/>
              </a:spcAft>
              <a:buFont typeface="Symbol" panose="05050102010706020507" pitchFamily="18" charset="2"/>
              <a:buChar char=""/>
            </a:pPr>
            <a:r>
              <a:rPr lang="pl-PL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łaty pomiarowe na WG i WD.</a:t>
            </a:r>
            <a:endParaRPr lang="pl-PL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l-PL" dirty="0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470BBE5B-5DA7-4F9B-8F10-4E796B9D6B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GPŚ Gabriela Puchalska</a:t>
            </a:r>
          </a:p>
        </p:txBody>
      </p:sp>
    </p:spTree>
    <p:extLst>
      <p:ext uri="{BB962C8B-B14F-4D97-AF65-F5344CB8AC3E}">
        <p14:creationId xmlns:p14="http://schemas.microsoft.com/office/powerpoint/2010/main" val="330404203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2E961F1-4A28-4A5F-BBD4-6E400E5E6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 bwMode="white">
          <a:xfrm>
            <a:off x="0" y="272357"/>
            <a:ext cx="12188824" cy="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7F57BEA8-497D-4AA8-8A18-BDCD696B25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68596"/>
            <a:ext cx="12192000" cy="173555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DE2BFC5D-1B68-4AC6-BE88-3A1869AB17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6073" y="489439"/>
            <a:ext cx="11139854" cy="93044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4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Widok jazu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A82415D3-DDE5-4D63-8CB3-23A5EC581B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724400" y="1479733"/>
            <a:ext cx="2743200" cy="0"/>
          </a:xfrm>
          <a:prstGeom prst="line">
            <a:avLst/>
          </a:prstGeom>
          <a:ln w="19050">
            <a:solidFill>
              <a:schemeClr val="bg1"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AD7193FB-6AE6-4B3B-8F89-56B55DD63B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 bwMode="white">
          <a:xfrm>
            <a:off x="0" y="2201402"/>
            <a:ext cx="12188824" cy="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Obraz 5">
            <a:extLst>
              <a:ext uri="{FF2B5EF4-FFF2-40B4-BE49-F238E27FC236}">
                <a16:creationId xmlns:a16="http://schemas.microsoft.com/office/drawing/2014/main" id="{439312FA-AD31-4E67-9AC9-69B80B06B8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886" y="2224994"/>
            <a:ext cx="11463014" cy="4200185"/>
          </a:xfrm>
          <a:prstGeom prst="rect">
            <a:avLst/>
          </a:prstGeom>
        </p:spPr>
      </p:pic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89E2E31F-5C83-417C-87AA-8953254AC8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522430"/>
            <a:ext cx="4114800" cy="34747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rgbClr val="898989"/>
                </a:solidFill>
                <a:latin typeface="+mn-lt"/>
                <a:ea typeface="+mn-ea"/>
                <a:cs typeface="+mn-cs"/>
              </a:rPr>
              <a:t>GPŚ Gabriela Puchalska</a:t>
            </a:r>
          </a:p>
        </p:txBody>
      </p:sp>
    </p:spTree>
    <p:extLst>
      <p:ext uri="{BB962C8B-B14F-4D97-AF65-F5344CB8AC3E}">
        <p14:creationId xmlns:p14="http://schemas.microsoft.com/office/powerpoint/2010/main" val="73208015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71CFE9EA-50D8-4028-BE42-DC2D813BEA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251674"/>
            <a:ext cx="11548872" cy="164592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BF216ADB-2ED5-45F5-BA37-47BC2D4F53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79976" y="452842"/>
            <a:ext cx="6976872" cy="126187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1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Widok jazu po napełnieniu zbiornika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A218DD6-0CC7-465B-B80F-747F97B402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4059936" y="623740"/>
            <a:ext cx="0" cy="914400"/>
          </a:xfrm>
          <a:prstGeom prst="line">
            <a:avLst/>
          </a:prstGeom>
          <a:ln w="19050">
            <a:solidFill>
              <a:schemeClr val="bg1">
                <a:alpha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Obraz 5">
            <a:extLst>
              <a:ext uri="{FF2B5EF4-FFF2-40B4-BE49-F238E27FC236}">
                <a16:creationId xmlns:a16="http://schemas.microsoft.com/office/drawing/2014/main" id="{07BA75AE-43C1-429C-8A35-4E30CBBFB4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679" y="2551530"/>
            <a:ext cx="11676642" cy="3468523"/>
          </a:xfrm>
          <a:prstGeom prst="rect">
            <a:avLst/>
          </a:prstGeom>
        </p:spPr>
      </p:pic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B968EC25-6FC0-48F5-8512-8176666864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501384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lumMod val="75000"/>
                    <a:lumOff val="25000"/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GPŚ Gabriela Puchalska</a:t>
            </a:r>
          </a:p>
        </p:txBody>
      </p:sp>
    </p:spTree>
    <p:extLst>
      <p:ext uri="{BB962C8B-B14F-4D97-AF65-F5344CB8AC3E}">
        <p14:creationId xmlns:p14="http://schemas.microsoft.com/office/powerpoint/2010/main" val="26458032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71CFE9EA-50D8-4028-BE42-DC2D813BEA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251674"/>
            <a:ext cx="11548872" cy="164592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5D2A6A94-9B0D-4410-B0AE-D955793A40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79976" y="452842"/>
            <a:ext cx="6976872" cy="126187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8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Widok jazu od WG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A218DD6-0CC7-465B-B80F-747F97B402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4059936" y="623740"/>
            <a:ext cx="0" cy="914400"/>
          </a:xfrm>
          <a:prstGeom prst="line">
            <a:avLst/>
          </a:prstGeom>
          <a:ln w="19050">
            <a:solidFill>
              <a:schemeClr val="bg1">
                <a:alpha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Obraz 5">
            <a:extLst>
              <a:ext uri="{FF2B5EF4-FFF2-40B4-BE49-F238E27FC236}">
                <a16:creationId xmlns:a16="http://schemas.microsoft.com/office/drawing/2014/main" id="{8386D160-F529-49D7-A80D-757B25F12A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1278" y="1910206"/>
            <a:ext cx="9609443" cy="4591178"/>
          </a:xfrm>
          <a:prstGeom prst="rect">
            <a:avLst/>
          </a:prstGeom>
        </p:spPr>
      </p:pic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BB48FA1E-6760-4F80-9BBC-2CD29E8A71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501384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lumMod val="75000"/>
                    <a:lumOff val="25000"/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GPŚ Gabriela Puchalska</a:t>
            </a:r>
          </a:p>
        </p:txBody>
      </p:sp>
    </p:spTree>
    <p:extLst>
      <p:ext uri="{BB962C8B-B14F-4D97-AF65-F5344CB8AC3E}">
        <p14:creationId xmlns:p14="http://schemas.microsoft.com/office/powerpoint/2010/main" val="339310080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71CFE9EA-50D8-4028-BE42-DC2D813BEA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251674"/>
            <a:ext cx="11548872" cy="164592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21BA3CDA-5D10-4751-9910-4C94CEC39A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79976" y="452842"/>
            <a:ext cx="6976872" cy="126187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1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Widok jazu po napełnieniu zbiornika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A218DD6-0CC7-465B-B80F-747F97B402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4059936" y="623740"/>
            <a:ext cx="0" cy="914400"/>
          </a:xfrm>
          <a:prstGeom prst="line">
            <a:avLst/>
          </a:prstGeom>
          <a:ln w="19050">
            <a:solidFill>
              <a:schemeClr val="bg1">
                <a:alpha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Obraz 5">
            <a:extLst>
              <a:ext uri="{FF2B5EF4-FFF2-40B4-BE49-F238E27FC236}">
                <a16:creationId xmlns:a16="http://schemas.microsoft.com/office/drawing/2014/main" id="{97D8F78A-E9C6-45F8-A2F0-085ACACAB6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1593" y="1910205"/>
            <a:ext cx="8930182" cy="4514703"/>
          </a:xfrm>
          <a:prstGeom prst="rect">
            <a:avLst/>
          </a:prstGeom>
        </p:spPr>
      </p:pic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DD5F6285-0C57-4F23-B8A1-4A2A59ECA5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501384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lumMod val="75000"/>
                    <a:lumOff val="25000"/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GPŚ Gabriela Puchalska</a:t>
            </a:r>
          </a:p>
        </p:txBody>
      </p:sp>
    </p:spTree>
    <p:extLst>
      <p:ext uri="{BB962C8B-B14F-4D97-AF65-F5344CB8AC3E}">
        <p14:creationId xmlns:p14="http://schemas.microsoft.com/office/powerpoint/2010/main" val="143626571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37A4D63E-216B-4D46-820A-BACBFB235A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GPŚ Gabriela Puchalska</a:t>
            </a:r>
          </a:p>
        </p:txBody>
      </p:sp>
      <p:sp>
        <p:nvSpPr>
          <p:cNvPr id="21" name="Isosceles Triangle 20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9DE23282-6AC7-4858-B644-2E6459036E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910" y="643467"/>
            <a:ext cx="10362179" cy="5571065"/>
          </a:xfrm>
          <a:prstGeom prst="rect">
            <a:avLst/>
          </a:prstGeom>
          <a:ln>
            <a:noFill/>
          </a:ln>
        </p:spPr>
      </p:pic>
      <p:sp>
        <p:nvSpPr>
          <p:cNvPr id="23" name="Isosceles Triangle 22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379220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C544EB61-03DA-4593-8AC7-3E80FDA9D4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GPŚ Gabriela Puchalska</a:t>
            </a:r>
          </a:p>
        </p:txBody>
      </p:sp>
      <p:sp>
        <p:nvSpPr>
          <p:cNvPr id="21" name="Isosceles Triangle 20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DEF59FD7-D9AC-4A07-AFBF-A4D43CA542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0445" y="643467"/>
            <a:ext cx="7891110" cy="5571065"/>
          </a:xfrm>
          <a:prstGeom prst="rect">
            <a:avLst/>
          </a:prstGeom>
          <a:ln>
            <a:noFill/>
          </a:ln>
        </p:spPr>
      </p:pic>
      <p:sp>
        <p:nvSpPr>
          <p:cNvPr id="23" name="Isosceles Triangle 22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0468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5F92FC6-63C0-4F66-BE7F-64630166A9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3925" y="1139825"/>
            <a:ext cx="10515600" cy="4351338"/>
          </a:xfrm>
        </p:spPr>
        <p:txBody>
          <a:bodyPr>
            <a:normAutofit fontScale="92500"/>
          </a:bodyPr>
          <a:lstStyle/>
          <a:p>
            <a:pPr marL="0" indent="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l-PL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</a:t>
            </a:r>
            <a:r>
              <a:rPr lang="pl-PL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ramach przedsięwzięcia przewiduje się powstanie stref rekreacyjnych obejmujących:</a:t>
            </a:r>
            <a:endParaRPr lang="pl-PL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"/>
            </a:pPr>
            <a:r>
              <a:rPr lang="pl-PL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plażę na prawym brzegu rzeki w odległości 50 m powyżej jazu, </a:t>
            </a:r>
            <a:endParaRPr lang="pl-PL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"/>
            </a:pPr>
            <a:r>
              <a:rPr lang="pl-PL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plac zabaw,</a:t>
            </a:r>
            <a:endParaRPr lang="pl-PL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"/>
            </a:pPr>
            <a:r>
              <a:rPr lang="pl-PL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miejsca wypoczynku,</a:t>
            </a:r>
            <a:endParaRPr lang="pl-PL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"/>
            </a:pPr>
            <a:r>
              <a:rPr lang="pl-PL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wiaty piknikowe, </a:t>
            </a:r>
            <a:endParaRPr lang="pl-PL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"/>
            </a:pPr>
            <a:r>
              <a:rPr lang="pl-PL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strefę małej gastronomii, </a:t>
            </a:r>
            <a:endParaRPr lang="pl-PL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"/>
            </a:pPr>
            <a:r>
              <a:rPr lang="pl-PL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zaplecze sanitarne,</a:t>
            </a:r>
            <a:endParaRPr lang="pl-PL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800"/>
              </a:spcAft>
              <a:buFont typeface="Symbol" panose="05050102010706020507" pitchFamily="18" charset="2"/>
              <a:buChar char=""/>
            </a:pPr>
            <a:r>
              <a:rPr lang="pl-PL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parking dla rowerów, samochodów osobowych i autobusów. </a:t>
            </a:r>
            <a:endParaRPr lang="pl-PL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l-PL" dirty="0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21DA97D2-8562-4D47-B7CD-5D45ED79EC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GPŚ Gabriela Puchalska</a:t>
            </a:r>
          </a:p>
        </p:txBody>
      </p:sp>
    </p:spTree>
    <p:extLst>
      <p:ext uri="{BB962C8B-B14F-4D97-AF65-F5344CB8AC3E}">
        <p14:creationId xmlns:p14="http://schemas.microsoft.com/office/powerpoint/2010/main" val="389298234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298686A4-837C-43CC-BE2A-42DA89FD59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GPŚ Gabriela Puchalska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B6E2E6F5-ABF3-41FE-90C2-91B4CA6F1115}"/>
              </a:ext>
            </a:extLst>
          </p:cNvPr>
          <p:cNvSpPr txBox="1"/>
          <p:nvPr/>
        </p:nvSpPr>
        <p:spPr>
          <a:xfrm>
            <a:off x="7391400" y="4038600"/>
            <a:ext cx="3834704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Dziękujemy za uwagę</a:t>
            </a:r>
          </a:p>
          <a:p>
            <a:endParaRPr lang="pl-PL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pl-PL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Gabriela Puchalska</a:t>
            </a:r>
          </a:p>
          <a:p>
            <a:r>
              <a:rPr lang="pl-PL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Piotr Śliwiński</a:t>
            </a:r>
          </a:p>
        </p:txBody>
      </p:sp>
    </p:spTree>
    <p:extLst>
      <p:ext uri="{BB962C8B-B14F-4D97-AF65-F5344CB8AC3E}">
        <p14:creationId xmlns:p14="http://schemas.microsoft.com/office/powerpoint/2010/main" val="2835967776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156</TotalTime>
  <Words>892</Words>
  <Application>Microsoft Office PowerPoint</Application>
  <PresentationFormat>Panoramiczny</PresentationFormat>
  <Paragraphs>215</Paragraphs>
  <Slides>29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29</vt:i4>
      </vt:variant>
    </vt:vector>
  </HeadingPairs>
  <TitlesOfParts>
    <vt:vector size="35" baseType="lpstr">
      <vt:lpstr>Arial</vt:lpstr>
      <vt:lpstr>Calibri</vt:lpstr>
      <vt:lpstr>Calibri Light</vt:lpstr>
      <vt:lpstr>Symbol</vt:lpstr>
      <vt:lpstr>Times New Roman</vt:lpstr>
      <vt:lpstr>Motyw pakietu Office</vt:lpstr>
      <vt:lpstr>KONCEPCJA  ZWIĘKSZENIA ZDOLNOŚCI RETENCYJNYCH RZEKI ŚWIDER POPRZEZ BUDOWĘ ZBIORNIKA RETENCYJNEGO W M. LATOWICZ, GM. LATOWICZ </vt:lpstr>
      <vt:lpstr>Prezentacja programu PowerPoint</vt:lpstr>
      <vt:lpstr>Zakres wykonanych prac projektowych  Badania geotechniczne Pomiary geodezyjne  Obliczenia hydrologiczne i hydrauliczne Analiza zasięgu zbiornika na NMT (4 warianty) Wybór wariantu optymalnego Projekt koncepcyjny </vt:lpstr>
      <vt:lpstr> Badania geotechniczne </vt:lpstr>
      <vt:lpstr>Prezentacja programu PowerPoint</vt:lpstr>
      <vt:lpstr>Prezentacja programu PowerPoint</vt:lpstr>
      <vt:lpstr> Pomiary geodezyjne   </vt:lpstr>
      <vt:lpstr>Prezentacja programu PowerPoint</vt:lpstr>
      <vt:lpstr> Obliczenia hydrologiczne i hydrauliczne   </vt:lpstr>
      <vt:lpstr>Prezentacja programu PowerPoint</vt:lpstr>
      <vt:lpstr> Analiza zasięgu zbiornika na NMT (4 warianty)  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 Wybór wariantu optymalnego</vt:lpstr>
      <vt:lpstr>Projekt koncepcyjny</vt:lpstr>
      <vt:lpstr>Prezentacja programu PowerPoint</vt:lpstr>
      <vt:lpstr>Prezentacja programu PowerPoint</vt:lpstr>
      <vt:lpstr>Widok jazu</vt:lpstr>
      <vt:lpstr>Widok jazu po napełnieniu zbiornika</vt:lpstr>
      <vt:lpstr>Widok jazu od WG</vt:lpstr>
      <vt:lpstr>Widok jazu po napełnieniu zbiornika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KONCEPCJA ZWIĘKSZENIA ZDOLNOŚCI RETENCYJNYCH RZEKI ŚWIDER POPRZEZ BUDOWĘ ZBIORNIKA RETENCYJNEGO  W M. LATOWICZ, GM. LATOWICZ </dc:title>
  <dc:creator>Piotr Śliwiński</dc:creator>
  <cp:lastModifiedBy>Piotr Śliwiński</cp:lastModifiedBy>
  <cp:revision>9</cp:revision>
  <dcterms:created xsi:type="dcterms:W3CDTF">2021-10-18T17:03:04Z</dcterms:created>
  <dcterms:modified xsi:type="dcterms:W3CDTF">2021-10-20T06:50:02Z</dcterms:modified>
</cp:coreProperties>
</file>